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80" r:id="rId3"/>
    <p:sldId id="286" r:id="rId4"/>
    <p:sldId id="281" r:id="rId5"/>
    <p:sldId id="285" r:id="rId6"/>
    <p:sldId id="287" r:id="rId7"/>
    <p:sldId id="288" r:id="rId8"/>
    <p:sldId id="283" r:id="rId9"/>
    <p:sldId id="28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ather Lewis" initials="HL" lastIdx="6" clrIdx="0">
    <p:extLst>
      <p:ext uri="{19B8F6BF-5375-455C-9EA6-DF929625EA0E}">
        <p15:presenceInfo xmlns:p15="http://schemas.microsoft.com/office/powerpoint/2012/main" userId="1a5961bc49407b4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>
        <p:scale>
          <a:sx n="80" d="100"/>
          <a:sy n="80" d="100"/>
        </p:scale>
        <p:origin x="-19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479DB-23B7-4E65-BB5D-B6851A1C6F0E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71F74-E72D-4E68-A01A-5E1CC5089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5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AC353-8B37-48CE-B391-D12EABECFC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48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B863-313E-4B32-BB0E-ED0B51A94DA6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F000-DD61-45BF-BBC8-A69D09798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20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B863-313E-4B32-BB0E-ED0B51A94DA6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F000-DD61-45BF-BBC8-A69D09798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7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B863-313E-4B32-BB0E-ED0B51A94DA6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F000-DD61-45BF-BBC8-A69D09798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31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iew-of-Seattle-4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10102"/>
          <a:stretch/>
        </p:blipFill>
        <p:spPr>
          <a:xfrm>
            <a:off x="-11864" y="-38100"/>
            <a:ext cx="12203864" cy="6022548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46693" y="1174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4963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718" y="6203841"/>
            <a:ext cx="2384517" cy="4580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01" y="5984448"/>
            <a:ext cx="3710572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45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501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B863-313E-4B32-BB0E-ED0B51A94DA6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F000-DD61-45BF-BBC8-A69D09798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79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B863-313E-4B32-BB0E-ED0B51A94DA6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F000-DD61-45BF-BBC8-A69D09798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2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B863-313E-4B32-BB0E-ED0B51A94DA6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F000-DD61-45BF-BBC8-A69D09798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55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B863-313E-4B32-BB0E-ED0B51A94DA6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F000-DD61-45BF-BBC8-A69D09798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17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B863-313E-4B32-BB0E-ED0B51A94DA6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F000-DD61-45BF-BBC8-A69D09798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7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B863-313E-4B32-BB0E-ED0B51A94DA6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F000-DD61-45BF-BBC8-A69D09798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78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B863-313E-4B32-BB0E-ED0B51A94DA6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F000-DD61-45BF-BBC8-A69D09798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89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B863-313E-4B32-BB0E-ED0B51A94DA6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F000-DD61-45BF-BBC8-A69D09798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40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7B863-313E-4B32-BB0E-ED0B51A94DA6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8F000-DD61-45BF-BBC8-A69D09798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4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64107"/>
            <a:ext cx="12192000" cy="2024735"/>
            <a:chOff x="0" y="-81590"/>
            <a:chExt cx="12213771" cy="1945576"/>
          </a:xfrm>
        </p:grpSpPr>
        <p:grpSp>
          <p:nvGrpSpPr>
            <p:cNvPr id="10" name="Group 9"/>
            <p:cNvGrpSpPr/>
            <p:nvPr/>
          </p:nvGrpSpPr>
          <p:grpSpPr>
            <a:xfrm>
              <a:off x="3033195" y="-73970"/>
              <a:ext cx="9180576" cy="1937956"/>
              <a:chOff x="0" y="10040"/>
              <a:chExt cx="9144000" cy="1917700"/>
            </a:xfrm>
          </p:grpSpPr>
          <p:pic>
            <p:nvPicPr>
              <p:cNvPr id="11" name="Picture 10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0" y="10040"/>
                <a:ext cx="8801100" cy="191770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0" y="10040"/>
                <a:ext cx="9144000" cy="368614"/>
              </a:xfrm>
              <a:prstGeom prst="rect">
                <a:avLst/>
              </a:prstGeom>
            </p:spPr>
          </p:pic>
        </p:grpSp>
        <p:sp>
          <p:nvSpPr>
            <p:cNvPr id="2" name="Rectangle 1"/>
            <p:cNvSpPr/>
            <p:nvPr/>
          </p:nvSpPr>
          <p:spPr>
            <a:xfrm>
              <a:off x="0" y="-81590"/>
              <a:ext cx="4383314" cy="1937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7848" y="478067"/>
            <a:ext cx="11273347" cy="1098198"/>
          </a:xfrm>
        </p:spPr>
        <p:txBody>
          <a:bodyPr>
            <a:noAutofit/>
          </a:bodyPr>
          <a:lstStyle/>
          <a:p>
            <a:r>
              <a:rPr lang="en-US" sz="3400" b="1" dirty="0"/>
              <a:t>CTAB STATEMENT TO THE FCC REGARDING ITS RESTORING INTERNET FREEDOM PROPOSAL</a:t>
            </a:r>
            <a:br>
              <a:rPr lang="en-US" sz="3600" dirty="0"/>
            </a:br>
            <a:br>
              <a:rPr lang="en-US" sz="3600" dirty="0"/>
            </a:br>
            <a:endParaRPr lang="en-US" sz="3600" cap="all" dirty="0">
              <a:latin typeface="Calibri" panose="020F050202020403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47848" y="1500336"/>
            <a:ext cx="6940943" cy="37942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333F48"/>
                </a:solidFill>
                <a:latin typeface="Calibri" panose="020F0502020204030204" pitchFamily="34" charset="0"/>
                <a:cs typeface="Seattle Text Bold"/>
              </a:rPr>
              <a:t>July 11, 2017</a:t>
            </a:r>
          </a:p>
          <a:p>
            <a:endParaRPr lang="en-US" sz="1200" dirty="0">
              <a:solidFill>
                <a:srgbClr val="333F48"/>
              </a:solidFill>
              <a:latin typeface="Seattle Text Bold"/>
              <a:cs typeface="Seattle Text Bold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28512" y="1134792"/>
            <a:ext cx="6940943" cy="37942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>
                <a:solidFill>
                  <a:srgbClr val="333F48"/>
                </a:solidFill>
                <a:latin typeface="Calibri" panose="020F0502020204030204" pitchFamily="34" charset="0"/>
                <a:cs typeface="Seattle Text Bold"/>
              </a:rPr>
              <a:t>Community Technology Advisory Board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989674"/>
            <a:ext cx="12192000" cy="875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129" y="6098958"/>
            <a:ext cx="659460" cy="63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28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3736" y="1"/>
            <a:ext cx="12218284" cy="7940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7095" y="0"/>
            <a:ext cx="120165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chemeClr val="bg1"/>
                </a:solidFill>
              </a:rPr>
              <a:t>Overview of NPRM &amp; Title II</a:t>
            </a:r>
            <a:endParaRPr lang="en-US" sz="4000" i="1" dirty="0"/>
          </a:p>
        </p:txBody>
      </p:sp>
      <p:sp>
        <p:nvSpPr>
          <p:cNvPr id="11" name="Rectangle 10"/>
          <p:cNvSpPr/>
          <p:nvPr/>
        </p:nvSpPr>
        <p:spPr>
          <a:xfrm>
            <a:off x="-13736" y="707887"/>
            <a:ext cx="12205736" cy="121454"/>
          </a:xfrm>
          <a:prstGeom prst="rect">
            <a:avLst/>
          </a:prstGeom>
          <a:solidFill>
            <a:srgbClr val="549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129" y="6098958"/>
            <a:ext cx="659460" cy="6322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8AB22E-0022-4CED-AE98-2D75716D45CA}"/>
              </a:ext>
            </a:extLst>
          </p:cNvPr>
          <p:cNvSpPr txBox="1"/>
          <p:nvPr/>
        </p:nvSpPr>
        <p:spPr>
          <a:xfrm>
            <a:off x="1219200" y="1689463"/>
            <a:ext cx="91788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issue here is not net neutrality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issue is which regulatory scheme will be used to enforce net neutrality principles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“</a:t>
            </a:r>
            <a:r>
              <a:rPr lang="en-US" sz="3200" i="1" dirty="0"/>
              <a:t>threshold question” </a:t>
            </a:r>
            <a:r>
              <a:rPr lang="en-US" sz="3200" dirty="0"/>
              <a:t>is whether </a:t>
            </a:r>
            <a:r>
              <a:rPr lang="en-US" sz="3200" b="1" dirty="0"/>
              <a:t>broadband internet access </a:t>
            </a:r>
            <a:r>
              <a:rPr lang="en-US" sz="3200" dirty="0"/>
              <a:t>is an </a:t>
            </a:r>
            <a:r>
              <a:rPr lang="en-US" sz="3200" i="1" dirty="0"/>
              <a:t>information service</a:t>
            </a:r>
            <a:r>
              <a:rPr lang="en-US" sz="3200" dirty="0"/>
              <a:t> or a </a:t>
            </a:r>
            <a:r>
              <a:rPr lang="en-US" sz="3200" i="1" dirty="0"/>
              <a:t>telecommunications service</a:t>
            </a:r>
          </a:p>
        </p:txBody>
      </p:sp>
    </p:spTree>
    <p:extLst>
      <p:ext uri="{BB962C8B-B14F-4D97-AF65-F5344CB8AC3E}">
        <p14:creationId xmlns:p14="http://schemas.microsoft.com/office/powerpoint/2010/main" val="63161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3736" y="1"/>
            <a:ext cx="12218284" cy="7940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7095" y="-35267"/>
            <a:ext cx="120165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chemeClr val="bg1"/>
                </a:solidFill>
              </a:rPr>
              <a:t>Background</a:t>
            </a:r>
            <a:endParaRPr lang="en-US" sz="4000" i="1" dirty="0"/>
          </a:p>
        </p:txBody>
      </p:sp>
      <p:sp>
        <p:nvSpPr>
          <p:cNvPr id="11" name="Rectangle 10"/>
          <p:cNvSpPr/>
          <p:nvPr/>
        </p:nvSpPr>
        <p:spPr>
          <a:xfrm>
            <a:off x="-13736" y="707887"/>
            <a:ext cx="12205736" cy="121454"/>
          </a:xfrm>
          <a:prstGeom prst="rect">
            <a:avLst/>
          </a:prstGeom>
          <a:solidFill>
            <a:srgbClr val="549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129" y="6098958"/>
            <a:ext cx="659460" cy="6322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8AB22E-0022-4CED-AE98-2D75716D45CA}"/>
              </a:ext>
            </a:extLst>
          </p:cNvPr>
          <p:cNvSpPr txBox="1"/>
          <p:nvPr/>
        </p:nvSpPr>
        <p:spPr>
          <a:xfrm>
            <a:off x="1219200" y="1689463"/>
            <a:ext cx="917883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b="1" i="1" dirty="0"/>
              <a:t>Communications Act of 1934</a:t>
            </a:r>
            <a:r>
              <a:rPr lang="en-US" sz="3200" i="1" dirty="0"/>
              <a:t>: Meant to curb monopolistic behavior by AT&amp;T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b="1" i="1" dirty="0"/>
              <a:t>Telecommunications Act of 1996</a:t>
            </a:r>
            <a:r>
              <a:rPr lang="en-US" sz="3200" i="1" dirty="0"/>
              <a:t>: Conceived of dial-up internet as an information service</a:t>
            </a:r>
          </a:p>
        </p:txBody>
      </p:sp>
    </p:spTree>
    <p:extLst>
      <p:ext uri="{BB962C8B-B14F-4D97-AF65-F5344CB8AC3E}">
        <p14:creationId xmlns:p14="http://schemas.microsoft.com/office/powerpoint/2010/main" val="3139901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3736" y="1"/>
            <a:ext cx="12218284" cy="7940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0949" y="1"/>
            <a:ext cx="120165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chemeClr val="bg1"/>
                </a:solidFill>
              </a:rPr>
              <a:t>General Draft Comment Strategy</a:t>
            </a:r>
            <a:endParaRPr lang="en-US" sz="4000" i="1" dirty="0"/>
          </a:p>
        </p:txBody>
      </p:sp>
      <p:sp>
        <p:nvSpPr>
          <p:cNvPr id="11" name="Rectangle 10"/>
          <p:cNvSpPr/>
          <p:nvPr/>
        </p:nvSpPr>
        <p:spPr>
          <a:xfrm>
            <a:off x="-13736" y="707887"/>
            <a:ext cx="12205736" cy="121454"/>
          </a:xfrm>
          <a:prstGeom prst="rect">
            <a:avLst/>
          </a:prstGeom>
          <a:solidFill>
            <a:srgbClr val="549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9775" y="2103127"/>
            <a:ext cx="100016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/>
              <a:t>“A comment is not a vote.”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129" y="6098958"/>
            <a:ext cx="659460" cy="63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08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3736" y="1"/>
            <a:ext cx="12218284" cy="7940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3241" y="-7950"/>
            <a:ext cx="120165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chemeClr val="bg1"/>
                </a:solidFill>
              </a:rPr>
              <a:t>General Draft Comment Strategy: Economics</a:t>
            </a:r>
            <a:endParaRPr lang="en-US" sz="4000" i="1" dirty="0"/>
          </a:p>
        </p:txBody>
      </p:sp>
      <p:sp>
        <p:nvSpPr>
          <p:cNvPr id="11" name="Rectangle 10"/>
          <p:cNvSpPr/>
          <p:nvPr/>
        </p:nvSpPr>
        <p:spPr>
          <a:xfrm>
            <a:off x="-13736" y="707887"/>
            <a:ext cx="12205736" cy="121454"/>
          </a:xfrm>
          <a:prstGeom prst="rect">
            <a:avLst/>
          </a:prstGeom>
          <a:solidFill>
            <a:srgbClr val="549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9775" y="2103127"/>
            <a:ext cx="10001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r>
              <a:rPr lang="en-US" sz="2400" dirty="0"/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129" y="6098958"/>
            <a:ext cx="659460" cy="632291"/>
          </a:xfrm>
          <a:prstGeom prst="rect">
            <a:avLst/>
          </a:prstGeom>
        </p:spPr>
      </p:pic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560799A-91BC-41BE-9EF4-409C7704E3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2" t="26689" r="732" b="-1782"/>
          <a:stretch/>
        </p:blipFill>
        <p:spPr>
          <a:xfrm>
            <a:off x="1189792" y="1813301"/>
            <a:ext cx="9798680" cy="360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3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3736" y="1"/>
            <a:ext cx="12218284" cy="7940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0706" y="-35267"/>
            <a:ext cx="120165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chemeClr val="bg1"/>
                </a:solidFill>
              </a:rPr>
              <a:t>General Draft Comment Strategy: Lifeline</a:t>
            </a:r>
            <a:endParaRPr lang="en-US" sz="4000" i="1" dirty="0"/>
          </a:p>
        </p:txBody>
      </p:sp>
      <p:sp>
        <p:nvSpPr>
          <p:cNvPr id="11" name="Rectangle 10"/>
          <p:cNvSpPr/>
          <p:nvPr/>
        </p:nvSpPr>
        <p:spPr>
          <a:xfrm>
            <a:off x="-13736" y="707887"/>
            <a:ext cx="12205736" cy="121454"/>
          </a:xfrm>
          <a:prstGeom prst="rect">
            <a:avLst/>
          </a:prstGeom>
          <a:solidFill>
            <a:srgbClr val="549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9775" y="2103127"/>
            <a:ext cx="10001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r>
              <a:rPr lang="en-US" sz="2400" dirty="0"/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129" y="6098958"/>
            <a:ext cx="659460" cy="632291"/>
          </a:xfrm>
          <a:prstGeom prst="rect">
            <a:avLst/>
          </a:prstGeom>
        </p:spPr>
      </p:pic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8E506CF-3149-4FFB-8A1A-A57949D9B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17" y="1979875"/>
            <a:ext cx="10577474" cy="288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52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47231" y="-1"/>
            <a:ext cx="12218284" cy="7940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8985" y="0"/>
            <a:ext cx="120165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chemeClr val="bg1"/>
                </a:solidFill>
              </a:rPr>
              <a:t>General Draft Comment Strategy: Legal/Technical</a:t>
            </a:r>
            <a:endParaRPr lang="en-US" sz="4000" i="1" dirty="0"/>
          </a:p>
        </p:txBody>
      </p:sp>
      <p:sp>
        <p:nvSpPr>
          <p:cNvPr id="11" name="Rectangle 10"/>
          <p:cNvSpPr/>
          <p:nvPr/>
        </p:nvSpPr>
        <p:spPr>
          <a:xfrm>
            <a:off x="-13736" y="707887"/>
            <a:ext cx="12205736" cy="121454"/>
          </a:xfrm>
          <a:prstGeom prst="rect">
            <a:avLst/>
          </a:prstGeom>
          <a:solidFill>
            <a:srgbClr val="549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9775" y="2103127"/>
            <a:ext cx="10001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r>
              <a:rPr lang="en-US" sz="2400" dirty="0"/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129" y="6098958"/>
            <a:ext cx="659460" cy="632291"/>
          </a:xfrm>
          <a:prstGeom prst="rect">
            <a:avLst/>
          </a:prstGeom>
        </p:spPr>
      </p:pic>
      <p:pic>
        <p:nvPicPr>
          <p:cNvPr id="3" name="Picture 2" descr="A close up of a newspaper&#10;&#10;Description generated with high confidence">
            <a:extLst>
              <a:ext uri="{FF2B5EF4-FFF2-40B4-BE49-F238E27FC236}">
                <a16:creationId xmlns:a16="http://schemas.microsoft.com/office/drawing/2014/main" id="{DCFF9212-2A17-423D-9803-F306199297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75" y="1501959"/>
            <a:ext cx="10191992" cy="44043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DDB5FCF-1EEA-4DBE-B71C-850819777C83}"/>
              </a:ext>
            </a:extLst>
          </p:cNvPr>
          <p:cNvSpPr txBox="1"/>
          <p:nvPr/>
        </p:nvSpPr>
        <p:spPr>
          <a:xfrm>
            <a:off x="865125" y="1784527"/>
            <a:ext cx="9034249" cy="3539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Georgia" panose="02040502050405020303" pitchFamily="18" charset="0"/>
              </a:rPr>
              <a:t>Storing, transforming, processing, retrieving, utilizing, or making available information via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8BF04A-97D4-47D1-AE5B-CE2AC6D3E868}"/>
              </a:ext>
            </a:extLst>
          </p:cNvPr>
          <p:cNvSpPr txBox="1"/>
          <p:nvPr/>
        </p:nvSpPr>
        <p:spPr>
          <a:xfrm>
            <a:off x="865125" y="2103127"/>
            <a:ext cx="2328408" cy="3539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Georgia" panose="02040502050405020303" pitchFamily="18" charset="0"/>
              </a:rPr>
              <a:t>telecommunications.”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65546A-8144-4F92-8D8D-E26558B17F28}"/>
              </a:ext>
            </a:extLst>
          </p:cNvPr>
          <p:cNvSpPr txBox="1"/>
          <p:nvPr/>
        </p:nvSpPr>
        <p:spPr>
          <a:xfrm>
            <a:off x="7235687" y="1501959"/>
            <a:ext cx="3912041" cy="3539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Georgia" panose="02040502050405020303" pitchFamily="18" charset="0"/>
              </a:rPr>
              <a:t>“capability for generating, acquiring,</a:t>
            </a:r>
          </a:p>
        </p:txBody>
      </p:sp>
    </p:spTree>
    <p:extLst>
      <p:ext uri="{BB962C8B-B14F-4D97-AF65-F5344CB8AC3E}">
        <p14:creationId xmlns:p14="http://schemas.microsoft.com/office/powerpoint/2010/main" val="2986866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3736" y="1"/>
            <a:ext cx="12218284" cy="7940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7095" y="0"/>
            <a:ext cx="120165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chemeClr val="bg1"/>
                </a:solidFill>
              </a:rPr>
              <a:t>Next Steps</a:t>
            </a:r>
            <a:endParaRPr lang="en-US" sz="4000" i="1" dirty="0"/>
          </a:p>
        </p:txBody>
      </p:sp>
      <p:sp>
        <p:nvSpPr>
          <p:cNvPr id="11" name="Rectangle 10"/>
          <p:cNvSpPr/>
          <p:nvPr/>
        </p:nvSpPr>
        <p:spPr>
          <a:xfrm>
            <a:off x="-13736" y="707887"/>
            <a:ext cx="12205736" cy="121454"/>
          </a:xfrm>
          <a:prstGeom prst="rect">
            <a:avLst/>
          </a:prstGeom>
          <a:solidFill>
            <a:srgbClr val="549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129" y="6098958"/>
            <a:ext cx="659460" cy="6322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5BF8B-32C0-423B-8167-D8681711A021}"/>
              </a:ext>
            </a:extLst>
          </p:cNvPr>
          <p:cNvSpPr txBox="1"/>
          <p:nvPr/>
        </p:nvSpPr>
        <p:spPr>
          <a:xfrm>
            <a:off x="1219200" y="1689463"/>
            <a:ext cx="91788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b="1" i="1" dirty="0"/>
              <a:t>Lifeline Updates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b="1" i="1" dirty="0"/>
              <a:t>Personal Stories in Reply or Appendix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404136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3736" y="1"/>
            <a:ext cx="12218284" cy="7940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998" y="-15901"/>
            <a:ext cx="120165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chemeClr val="bg1"/>
                </a:solidFill>
              </a:rPr>
              <a:t>Questions &amp; Comments</a:t>
            </a:r>
            <a:endParaRPr lang="en-US" sz="4000" i="1" dirty="0"/>
          </a:p>
        </p:txBody>
      </p:sp>
      <p:sp>
        <p:nvSpPr>
          <p:cNvPr id="11" name="Rectangle 10"/>
          <p:cNvSpPr/>
          <p:nvPr/>
        </p:nvSpPr>
        <p:spPr>
          <a:xfrm>
            <a:off x="-13736" y="707887"/>
            <a:ext cx="12205736" cy="121454"/>
          </a:xfrm>
          <a:prstGeom prst="rect">
            <a:avLst/>
          </a:prstGeom>
          <a:solidFill>
            <a:srgbClr val="549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129" y="6098958"/>
            <a:ext cx="659460" cy="63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37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12552</TotalTime>
  <Words>165</Words>
  <Application>Microsoft Office PowerPoint</Application>
  <PresentationFormat>Widescreen</PresentationFormat>
  <Paragraphs>30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Georgia</vt:lpstr>
      <vt:lpstr>Seattle Text Bold</vt:lpstr>
      <vt:lpstr>Office Theme</vt:lpstr>
      <vt:lpstr>CTAB STATEMENT TO THE FCC REGARDING ITS RESTORING INTERNET FREEDOM PROPOSAL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Lewis</dc:creator>
  <cp:lastModifiedBy>Heather Lewis</cp:lastModifiedBy>
  <cp:revision>55</cp:revision>
  <dcterms:created xsi:type="dcterms:W3CDTF">2017-04-26T20:04:25Z</dcterms:created>
  <dcterms:modified xsi:type="dcterms:W3CDTF">2017-07-12T00:18:21Z</dcterms:modified>
</cp:coreProperties>
</file>