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5"/>
  </p:sldMasterIdLst>
  <p:notesMasterIdLst>
    <p:notesMasterId r:id="rId13"/>
  </p:notesMasterIdLst>
  <p:sldIdLst>
    <p:sldId id="256" r:id="rId6"/>
    <p:sldId id="269" r:id="rId7"/>
    <p:sldId id="271" r:id="rId8"/>
    <p:sldId id="275" r:id="rId9"/>
    <p:sldId id="274" r:id="rId10"/>
    <p:sldId id="273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ppersmith, Megan" initials="CM" lastIdx="4" clrIdx="0">
    <p:extLst>
      <p:ext uri="{19B8F6BF-5375-455C-9EA6-DF929625EA0E}">
        <p15:presenceInfo xmlns:p15="http://schemas.microsoft.com/office/powerpoint/2012/main" userId="S-1-5-21-1005559283-1549754204-3747669754-25004" providerId="AD"/>
      </p:ext>
    </p:extLst>
  </p:cmAuthor>
  <p:cmAuthor id="2" name="Perez, Tony" initials="PT" lastIdx="2" clrIdx="1">
    <p:extLst>
      <p:ext uri="{19B8F6BF-5375-455C-9EA6-DF929625EA0E}">
        <p15:presenceInfo xmlns:p15="http://schemas.microsoft.com/office/powerpoint/2012/main" userId="S00300008590682E@LIVE.COM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FD8B2-E679-4417-B438-DA4F9713BB53}" type="datetimeFigureOut">
              <a:rPr lang="en-US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67F2B-82B2-490F-97EE-FBEC2F86CD7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1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67F2B-82B2-490F-97EE-FBEC2F86CD7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5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5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7918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87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5654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86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68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9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0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4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1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1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8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2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Wave Franchise Renewal</a:t>
            </a:r>
            <a:br>
              <a:rPr lang="en-US" dirty="0" smtClean="0"/>
            </a:br>
            <a:r>
              <a:rPr lang="en-US" dirty="0" smtClean="0"/>
              <a:t>Overview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to CTAB</a:t>
            </a:r>
          </a:p>
          <a:p>
            <a:r>
              <a:rPr lang="en-US" dirty="0" smtClean="0"/>
              <a:t>March 8, 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421" y="119743"/>
            <a:ext cx="733697" cy="73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6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Federal Legal Framework</a:t>
            </a:r>
            <a:br>
              <a:rPr lang="en-US" dirty="0" smtClean="0"/>
            </a:br>
            <a:r>
              <a:rPr lang="en-US" sz="1600" b="1" dirty="0"/>
              <a:t>Section 626 of 1984 Cable Act (47 U.S.C. §546)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5696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</a:rPr>
              <a:t>Renewal </a:t>
            </a:r>
            <a:r>
              <a:rPr lang="en-US" b="1" dirty="0">
                <a:solidFill>
                  <a:schemeClr val="accent1"/>
                </a:solidFill>
              </a:rPr>
              <a:t>begins 3 years prior to franchise expiration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</a:rPr>
              <a:t>Wave </a:t>
            </a:r>
            <a:r>
              <a:rPr lang="en-US" b="1" dirty="0">
                <a:solidFill>
                  <a:schemeClr val="accent1"/>
                </a:solidFill>
              </a:rPr>
              <a:t>franchise expires </a:t>
            </a:r>
            <a:r>
              <a:rPr lang="en-US" b="1" dirty="0" smtClean="0">
                <a:solidFill>
                  <a:schemeClr val="accent1"/>
                </a:solidFill>
              </a:rPr>
              <a:t>November 11, 2017 </a:t>
            </a:r>
            <a:endParaRPr lang="en-US" b="1" dirty="0">
              <a:solidFill>
                <a:schemeClr val="accent1"/>
              </a:solidFill>
            </a:endParaRP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Formal and Informal Renewal </a:t>
            </a:r>
            <a:r>
              <a:rPr lang="en-US" b="1" dirty="0" smtClean="0">
                <a:solidFill>
                  <a:schemeClr val="accent1"/>
                </a:solidFill>
              </a:rPr>
              <a:t>Rules</a:t>
            </a:r>
            <a:endParaRPr lang="en-US" b="1" dirty="0">
              <a:solidFill>
                <a:schemeClr val="accent1"/>
              </a:solidFill>
            </a:endParaRP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Processes Run Concurrently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Majority of Franchises via Informal Process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Must remain mindful and comply with all </a:t>
            </a:r>
            <a:r>
              <a:rPr lang="en-US" b="1" dirty="0" smtClean="0">
                <a:solidFill>
                  <a:schemeClr val="accent1"/>
                </a:solidFill>
              </a:rPr>
              <a:t>requirements</a:t>
            </a:r>
          </a:p>
          <a:p>
            <a:pPr marL="457200" lvl="1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Wave Initiated Renewal on December 15, 2014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City responded to Wave on March 26, 2015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Cable Office conducted initial community meeting on May 21, 2015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0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/>
              <a:t>Formal Renewal Process Flow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440178" y="1066800"/>
            <a:ext cx="6019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Formal Process Begins (December 15, 2014)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47800" y="1600200"/>
            <a:ext cx="6096000" cy="304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Commence Proceeding: Ascertainment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8194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RFFP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0" y="28956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C.O. Proposal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35052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RFP Response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41910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95400" y="2438400"/>
            <a:ext cx="6705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" y="48768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Renew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00200" y="4876800"/>
            <a:ext cx="1676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Prelim Denial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066800" y="58674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" y="62484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Renew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6248400"/>
            <a:ext cx="1752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Deny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343400" y="12954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343400" y="20574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447800" y="25146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447800" y="32004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447800" y="38862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685800" y="4572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362200" y="4572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2362200" y="52578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00200" y="5562600"/>
            <a:ext cx="1676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Admin Hearing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648200" y="6477000"/>
            <a:ext cx="6096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57800" y="6477000"/>
            <a:ext cx="2209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Judicial Review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7620000" y="25146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276600" y="5867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5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106844"/>
              </p:ext>
            </p:extLst>
          </p:nvPr>
        </p:nvGraphicFramePr>
        <p:xfrm>
          <a:off x="1029556" y="695569"/>
          <a:ext cx="7848723" cy="4994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9807"/>
                <a:gridCol w="3978916"/>
              </a:tblGrid>
              <a:tr h="595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effectLst/>
                        </a:rPr>
                        <a:t>Examples of Things </a:t>
                      </a:r>
                      <a:r>
                        <a:rPr lang="en-US" sz="1800" b="1" dirty="0">
                          <a:solidFill>
                            <a:schemeClr val="accent1"/>
                          </a:solidFill>
                          <a:effectLst/>
                        </a:rPr>
                        <a:t>the City can 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effectLst/>
                        </a:rPr>
                        <a:t>Require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effectLst/>
                        </a:rPr>
                        <a:t>Examples of Things</a:t>
                      </a:r>
                      <a:r>
                        <a:rPr lang="en-US" sz="1800" b="1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we Cannot Do 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383418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Specific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cable system </a:t>
                      </a: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capacity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Capital Support</a:t>
                      </a:r>
                      <a:r>
                        <a:rPr lang="en-US" sz="1400" b="1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for Public, Educational and Government (PEG)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Institutional Networks(I-Net)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Customer service standards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Service availability to all households in the franchise area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Content</a:t>
                      </a:r>
                      <a:r>
                        <a:rPr lang="en-US" sz="1400" b="1" baseline="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Categories </a:t>
                      </a:r>
                      <a:endParaRPr lang="en-US" sz="1400" b="1" dirty="0" smtClean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1" dirty="0" smtClean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Require a specific transmission technology (e.g. fiber). </a:t>
                      </a:r>
                      <a:endParaRPr lang="en-US" sz="14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Specific</a:t>
                      </a:r>
                      <a:r>
                        <a:rPr lang="en-US" sz="1400" b="1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 channels (other than PEG channels and local OTA).  A la carte</a:t>
                      </a:r>
                      <a:r>
                        <a:rPr lang="en-US" sz="1400" b="1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programming.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Require operating funds for PEG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Regulate rates (other than lowest cost tier)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Award a franchise that gives any provider the exclusive right to serve an area.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Regulate any voice (telephone) services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effectLst/>
                        </a:rPr>
                        <a:t>Regulate or require any Internet service, BUT…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19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969" y="609600"/>
            <a:ext cx="8815753" cy="1320800"/>
          </a:xfrm>
        </p:spPr>
        <p:txBody>
          <a:bodyPr/>
          <a:lstStyle/>
          <a:p>
            <a:r>
              <a:rPr lang="en-US" dirty="0" smtClean="0"/>
              <a:t>Examples of Benefits in Current Franchise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969" y="1722928"/>
            <a:ext cx="8596668" cy="388077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Basic Service Tier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Low Income Cable Discounts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50 complimentary cable modem connections and service to City-sponsored community tech centers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Fiber connection to Town Hall to allow live cablecasting on Seattle Channel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PEG capital grant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Free advertising for Seattle Channel including KIRO agreement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Community technology grant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Potential Opportunities for CTAB Involvement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2927"/>
            <a:ext cx="8596668" cy="388077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Key Stakeholder Group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Attend/Participate in Community Meetings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Help inform community about needs assessment process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Articulate its priorities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Conduct Community Meetings 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Level Timeline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90501"/>
              </p:ext>
            </p:extLst>
          </p:nvPr>
        </p:nvGraphicFramePr>
        <p:xfrm>
          <a:off x="677863" y="2039815"/>
          <a:ext cx="8229600" cy="3340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3505200"/>
              </a:tblGrid>
              <a:tr h="4142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             Activity</a:t>
                      </a:r>
                      <a:endParaRPr lang="en-US" b="1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Timeline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91441" marR="91441"/>
                </a:tc>
              </a:tr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Needs Assessment</a:t>
                      </a:r>
                      <a:endParaRPr lang="en-US" sz="2100" b="0" i="0" dirty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marL="91441" marR="914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2Q</a:t>
                      </a:r>
                      <a:r>
                        <a:rPr lang="en-US" sz="2100" b="0" i="0" baseline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 20</a:t>
                      </a:r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16– 3Q</a:t>
                      </a:r>
                      <a:r>
                        <a:rPr lang="en-US" sz="2100" b="0" i="0" baseline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 20</a:t>
                      </a:r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16</a:t>
                      </a:r>
                      <a:endParaRPr lang="en-US" sz="2100" b="0" i="0" dirty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marL="91441" marR="91441">
                    <a:solidFill>
                      <a:schemeClr val="bg1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Legal, Technical,</a:t>
                      </a:r>
                      <a:r>
                        <a:rPr lang="en-US" sz="2100" b="0" i="0" baseline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 Financial Review</a:t>
                      </a:r>
                      <a:endParaRPr lang="en-US" sz="2100" b="0" i="0" dirty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marL="91441" marR="914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2Q</a:t>
                      </a:r>
                      <a:r>
                        <a:rPr lang="en-US" sz="2100" b="0" i="0" baseline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 20</a:t>
                      </a:r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16 – 3Q</a:t>
                      </a:r>
                      <a:r>
                        <a:rPr lang="en-US" sz="2100" b="0" i="0" baseline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2016</a:t>
                      </a:r>
                      <a:endParaRPr lang="en-US" sz="2100" b="0" i="0" dirty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marL="91441" marR="91441">
                    <a:solidFill>
                      <a:schemeClr val="bg1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Informal Negotiations</a:t>
                      </a:r>
                      <a:endParaRPr lang="en-US" sz="2100" b="0" i="0" dirty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marL="91441" marR="914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4Q 2016 – 2Q 2017</a:t>
                      </a:r>
                      <a:endParaRPr lang="en-US" sz="2100" b="0" i="0" dirty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marL="91441" marR="91441">
                    <a:solidFill>
                      <a:schemeClr val="bg1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New Franchise</a:t>
                      </a:r>
                      <a:endParaRPr lang="en-US" sz="2100" b="0" i="0" dirty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marL="91441" marR="914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i="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3Q/4Q – 2017</a:t>
                      </a:r>
                      <a:endParaRPr lang="en-US" sz="2100" b="0" i="0" dirty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marL="91441" marR="91441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2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ef6b7f1-353d-4367-9301-eda21c906919">
      <UserInfo>
        <DisplayName>Restricted Readers</DisplayName>
        <AccountId>10</AccountId>
        <AccountType/>
      </UserInfo>
      <UserInfo>
        <DisplayName>Perez, Tony</DisplayName>
        <AccountId>131</AccountId>
        <AccountType/>
      </UserInfo>
    </SharedWithUsers>
    <TaxCatchAll xmlns="97c2a25c-25db-4634-b347-87ab0af10b27"/>
    <_dlc_DocId xmlns="a765b541-fe71-430d-bd14-72968544e039">DOIT-997608860-315</_dlc_DocId>
    <_dlc_DocIdUrl xmlns="a765b541-fe71-430d-bd14-72968544e039">
      <Url>https://seattlegov.sharepoint.com/sites/dit/comm/_layouts/15/DocIdRedir.aspx?ID=DOIT-997608860-315</Url>
      <Description>DOIT-997608860-315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5437462F5E5A4CA0F4597B6D5FB648" ma:contentTypeVersion="2" ma:contentTypeDescription="Create a new document." ma:contentTypeScope="" ma:versionID="186276a2b22c9f7fe7912830ddfb77e8">
  <xsd:schema xmlns:xsd="http://www.w3.org/2001/XMLSchema" xmlns:xs="http://www.w3.org/2001/XMLSchema" xmlns:p="http://schemas.microsoft.com/office/2006/metadata/properties" xmlns:ns2="97c2a25c-25db-4634-b347-87ab0af10b27" xmlns:ns3="a765b541-fe71-430d-bd14-72968544e039" xmlns:ns4="7ef6b7f1-353d-4367-9301-eda21c906919" targetNamespace="http://schemas.microsoft.com/office/2006/metadata/properties" ma:root="true" ma:fieldsID="e1786300269b830b0c0c3b96ed49e75d" ns2:_="" ns3:_="" ns4:_="">
    <xsd:import namespace="97c2a25c-25db-4634-b347-87ab0af10b27"/>
    <xsd:import namespace="a765b541-fe71-430d-bd14-72968544e039"/>
    <xsd:import namespace="7ef6b7f1-353d-4367-9301-eda21c906919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2a25c-25db-4634-b347-87ab0af10b27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43b794d1-a0d7-4803-9450-54baba26ff83}" ma:internalName="TaxCatchAll" ma:showField="CatchAllData" ma:web="a765b541-fe71-430d-bd14-72968544e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43b794d1-a0d7-4803-9450-54baba26ff83}" ma:internalName="TaxCatchAllLabel" ma:readOnly="true" ma:showField="CatchAllDataLabel" ma:web="a765b541-fe71-430d-bd14-72968544e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5b541-fe71-430d-bd14-72968544e039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f6b7f1-353d-4367-9301-eda21c906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E74394-11AD-4F66-9579-09CAEDDFCA7B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a765b541-fe71-430d-bd14-72968544e039"/>
    <ds:schemaRef ds:uri="http://schemas.microsoft.com/office/2006/metadata/properties"/>
    <ds:schemaRef ds:uri="http://schemas.microsoft.com/office/2006/documentManagement/types"/>
    <ds:schemaRef ds:uri="7ef6b7f1-353d-4367-9301-eda21c906919"/>
    <ds:schemaRef ds:uri="http://schemas.microsoft.com/office/infopath/2007/PartnerControls"/>
    <ds:schemaRef ds:uri="http://schemas.openxmlformats.org/package/2006/metadata/core-properties"/>
    <ds:schemaRef ds:uri="97c2a25c-25db-4634-b347-87ab0af10b27"/>
  </ds:schemaRefs>
</ds:datastoreItem>
</file>

<file path=customXml/itemProps2.xml><?xml version="1.0" encoding="utf-8"?>
<ds:datastoreItem xmlns:ds="http://schemas.openxmlformats.org/officeDocument/2006/customXml" ds:itemID="{B9811321-7B4B-4D9C-8D6B-FEA1A9A7D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2a25c-25db-4634-b347-87ab0af10b27"/>
    <ds:schemaRef ds:uri="a765b541-fe71-430d-bd14-72968544e039"/>
    <ds:schemaRef ds:uri="7ef6b7f1-353d-4367-9301-eda21c906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ABA716-FD01-48A9-824A-13E57101919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20617A3-4E19-4C38-8C07-78CD25A397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701</TotalTime>
  <Words>341</Words>
  <Application>Microsoft Office PowerPoint</Application>
  <PresentationFormat>Widescreen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Rounded MT Bold</vt:lpstr>
      <vt:lpstr>Calibri</vt:lpstr>
      <vt:lpstr>Times New Roman</vt:lpstr>
      <vt:lpstr>Trebuchet MS</vt:lpstr>
      <vt:lpstr>Wingdings</vt:lpstr>
      <vt:lpstr>Wingdings 3</vt:lpstr>
      <vt:lpstr>Facet</vt:lpstr>
      <vt:lpstr>Wave Franchise Renewal Overview  </vt:lpstr>
      <vt:lpstr>Federal Legal Framework Section 626 of 1984 Cable Act (47 U.S.C. §546)</vt:lpstr>
      <vt:lpstr>PowerPoint Presentation</vt:lpstr>
      <vt:lpstr>PowerPoint Presentation</vt:lpstr>
      <vt:lpstr>Examples of Benefits in Current Franchise </vt:lpstr>
      <vt:lpstr>Potential Opportunities for CTAB Involvement</vt:lpstr>
      <vt:lpstr>High Level Timeline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Cable code amendments</dc:title>
  <dc:creator>Megan Szerwo</dc:creator>
  <cp:lastModifiedBy>Perez, Tony</cp:lastModifiedBy>
  <cp:revision>61</cp:revision>
  <dcterms:created xsi:type="dcterms:W3CDTF">2015-01-25T01:12:37Z</dcterms:created>
  <dcterms:modified xsi:type="dcterms:W3CDTF">2016-03-09T01:17:27Z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0x010100ED5437462F5E5A4CA0F4597B6D5FB648</vt:lpwstr>
  </property>
  <property fmtid="{D5CDD505-2E9C-101B-9397-08002B2CF9AE}" pid="3" name="_dlc_DocIdItemGuid">
    <vt:lpwstr>fffb5bd0-e952-4efe-8287-a01be36af9d3</vt:lpwstr>
  </property>
</Properties>
</file>